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5"/>
  </p:sldMasterIdLst>
  <p:notesMasterIdLst>
    <p:notesMasterId r:id="rId11"/>
  </p:notesMasterIdLst>
  <p:sldIdLst>
    <p:sldId id="4113" r:id="rId6"/>
    <p:sldId id="4370" r:id="rId7"/>
    <p:sldId id="4372" r:id="rId8"/>
    <p:sldId id="896" r:id="rId9"/>
    <p:sldId id="4268" r:id="rId10"/>
  </p:sldIdLst>
  <p:sldSz cx="12192000" cy="6858000"/>
  <p:notesSz cx="6858000" cy="931386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F60FB2-F1F4-9DCD-9385-3119B0C900F0}" name="Amanda Fischer" initials="AF" userId="S::amanda.fischer@regenteducation.com::94410205-36d2-4d3b-a62e-5fd411397f8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691"/>
    <a:srgbClr val="C3D940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5274" autoAdjust="0"/>
  </p:normalViewPr>
  <p:slideViewPr>
    <p:cSldViewPr snapToGrid="0">
      <p:cViewPr varScale="1">
        <p:scale>
          <a:sx n="109" d="100"/>
          <a:sy n="109" d="100"/>
        </p:scale>
        <p:origin x="110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474B515-4B81-F742-B96D-6BE4CD79245A}" type="datetimeFigureOut">
              <a:rPr lang="en-US"/>
              <a:pPr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438" y="698500"/>
            <a:ext cx="62071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F9731E9-02A8-0D43-9EF0-A55C1244CE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34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9F60374-DC18-4A9F-BC5B-635980512AFF}" type="slidenum">
              <a:rPr lang="en-US" smtClean="0">
                <a:latin typeface="Calibri" pitchFamily="34" charset="0"/>
              </a:rPr>
              <a:pPr eaLnBrk="1" hangingPunct="1"/>
              <a:t>2</a:t>
            </a:fld>
            <a:endParaRPr 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097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E9F60374-DC18-4A9F-BC5B-635980512AFF}" type="slidenum">
              <a:rPr lang="en-US" smtClean="0">
                <a:latin typeface="Calibri" pitchFamily="34" charset="0"/>
              </a:rPr>
              <a:pPr eaLnBrk="1" hangingPunct="1"/>
              <a:t>3</a:t>
            </a:fld>
            <a:endParaRPr 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821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731E9-02A8-0D43-9EF0-A55C1244CEC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88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8" descr="title_graphic.gif">
            <a:extLst>
              <a:ext uri="{FF2B5EF4-FFF2-40B4-BE49-F238E27FC236}">
                <a16:creationId xmlns:a16="http://schemas.microsoft.com/office/drawing/2014/main" id="{C026D57E-C60D-A0DA-FB55-894C63FF8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" r="65994"/>
          <a:stretch/>
        </p:blipFill>
        <p:spPr bwMode="auto">
          <a:xfrm>
            <a:off x="0" y="1399355"/>
            <a:ext cx="310896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title_graphic.gif">
            <a:extLst>
              <a:ext uri="{FF2B5EF4-FFF2-40B4-BE49-F238E27FC236}">
                <a16:creationId xmlns:a16="http://schemas.microsoft.com/office/drawing/2014/main" id="{4DB01358-2500-DC7E-5DC2-70D98E21C3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399355"/>
            <a:ext cx="914400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9804400" y="292100"/>
            <a:ext cx="2184400" cy="90170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 anchor="t">
            <a:normAutofit/>
          </a:bodyPr>
          <a:lstStyle>
            <a:lvl1pPr>
              <a:defRPr sz="3300" b="1">
                <a:solidFill>
                  <a:srgbClr val="C3D94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0450"/>
            <a:ext cx="8534400" cy="590550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4191000"/>
            <a:ext cx="3640667" cy="736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 b="1">
                <a:solidFill>
                  <a:srgbClr val="C3D94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D78671-29F1-F26E-CAA9-9274FB4D80CF}"/>
              </a:ext>
            </a:extLst>
          </p:cNvPr>
          <p:cNvSpPr/>
          <p:nvPr userDrawn="1"/>
        </p:nvSpPr>
        <p:spPr>
          <a:xfrm>
            <a:off x="9809637" y="22497"/>
            <a:ext cx="2224725" cy="12851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1E6838E-A65A-52ED-8EDC-34A174C00E6A}"/>
              </a:ext>
            </a:extLst>
          </p:cNvPr>
          <p:cNvGrpSpPr/>
          <p:nvPr userDrawn="1"/>
        </p:nvGrpSpPr>
        <p:grpSpPr>
          <a:xfrm>
            <a:off x="9708641" y="207390"/>
            <a:ext cx="2243971" cy="992762"/>
            <a:chOff x="6861532" y="207390"/>
            <a:chExt cx="2243971" cy="992762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F27F491-3A62-F4E2-016E-D8AB8B1520D2}"/>
                </a:ext>
              </a:extLst>
            </p:cNvPr>
            <p:cNvGrpSpPr/>
            <p:nvPr userDrawn="1"/>
          </p:nvGrpSpPr>
          <p:grpSpPr>
            <a:xfrm>
              <a:off x="6861532" y="207390"/>
              <a:ext cx="2224725" cy="992762"/>
              <a:chOff x="6880778" y="0"/>
              <a:chExt cx="2224725" cy="1285172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8129348-4C14-E869-78AF-A57C19F05BEF}"/>
                  </a:ext>
                </a:extLst>
              </p:cNvPr>
              <p:cNvSpPr/>
              <p:nvPr userDrawn="1"/>
            </p:nvSpPr>
            <p:spPr>
              <a:xfrm>
                <a:off x="6880778" y="0"/>
                <a:ext cx="2224725" cy="128517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58ACA36D-72D5-B731-61CF-BA4158B5EA2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7065436" y="362203"/>
                <a:ext cx="1833468" cy="640638"/>
              </a:xfrm>
              <a:prstGeom prst="rect">
                <a:avLst/>
              </a:prstGeom>
            </p:spPr>
          </p:pic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11073A-3662-E63A-767E-FC6030CCB330}"/>
                </a:ext>
              </a:extLst>
            </p:cNvPr>
            <p:cNvSpPr/>
            <p:nvPr userDrawn="1"/>
          </p:nvSpPr>
          <p:spPr>
            <a:xfrm>
              <a:off x="6880778" y="207390"/>
              <a:ext cx="2224725" cy="9927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E8BFF38-7237-8024-1B8D-B56CF6D27E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065436" y="362203"/>
              <a:ext cx="1833468" cy="640638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78A5E96B-691B-4A11-E70B-A89E3A97EB8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1353" y="97800"/>
            <a:ext cx="1501342" cy="9532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DB38DD-83C6-CF25-0529-663950C4CB83}"/>
              </a:ext>
            </a:extLst>
          </p:cNvPr>
          <p:cNvSpPr txBox="1"/>
          <p:nvPr userDrawn="1"/>
        </p:nvSpPr>
        <p:spPr>
          <a:xfrm>
            <a:off x="72895" y="982058"/>
            <a:ext cx="25982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>
                <a:solidFill>
                  <a:srgbClr val="27369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Higher Education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27369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Connector Catalog</a:t>
            </a:r>
          </a:p>
        </p:txBody>
      </p:sp>
    </p:spTree>
    <p:extLst>
      <p:ext uri="{BB962C8B-B14F-4D97-AF65-F5344CB8AC3E}">
        <p14:creationId xmlns:p14="http://schemas.microsoft.com/office/powerpoint/2010/main" val="3054383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8E8940-7EB1-4621-9922-69D91B987304}"/>
              </a:ext>
            </a:extLst>
          </p:cNvPr>
          <p:cNvSpPr/>
          <p:nvPr userDrawn="1"/>
        </p:nvSpPr>
        <p:spPr>
          <a:xfrm>
            <a:off x="9509760" y="121920"/>
            <a:ext cx="2506133" cy="11163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 userDrawn="1"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83B076-6553-FE46-9FCB-630DC1E67F0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D4FC3F-4E13-7868-7295-D151D710B1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2520" y="432386"/>
            <a:ext cx="1553373" cy="54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6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ction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4950"/>
            <a:ext cx="12192000" cy="535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581401"/>
            <a:ext cx="10363200" cy="393700"/>
          </a:xfrm>
        </p:spPr>
        <p:txBody>
          <a:bodyPr anchor="t">
            <a:normAutofit/>
          </a:bodyPr>
          <a:lstStyle>
            <a:lvl1pPr algn="l">
              <a:defRPr sz="16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674687"/>
          </a:xfrm>
        </p:spPr>
        <p:txBody>
          <a:bodyPr>
            <a:normAutofit/>
          </a:bodyPr>
          <a:lstStyle>
            <a:lvl1pPr marL="0" indent="0">
              <a:buNone/>
              <a:defRPr sz="3400">
                <a:solidFill>
                  <a:srgbClr val="C3D9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6967B3-051A-ED46-81F3-46C064A8D92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4338445-6A3F-4E78-7670-27B765043889}"/>
              </a:ext>
            </a:extLst>
          </p:cNvPr>
          <p:cNvGrpSpPr/>
          <p:nvPr userDrawn="1"/>
        </p:nvGrpSpPr>
        <p:grpSpPr>
          <a:xfrm>
            <a:off x="9708641" y="207390"/>
            <a:ext cx="2243971" cy="992762"/>
            <a:chOff x="6861532" y="207390"/>
            <a:chExt cx="2243971" cy="992762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D116D15-39F0-A22E-5849-E7D8CF10F26B}"/>
                </a:ext>
              </a:extLst>
            </p:cNvPr>
            <p:cNvGrpSpPr/>
            <p:nvPr userDrawn="1"/>
          </p:nvGrpSpPr>
          <p:grpSpPr>
            <a:xfrm>
              <a:off x="6861532" y="207390"/>
              <a:ext cx="2224725" cy="992762"/>
              <a:chOff x="6880778" y="0"/>
              <a:chExt cx="2224725" cy="1285172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17AA234-1E6B-5901-CB79-B48D1F95DB0C}"/>
                  </a:ext>
                </a:extLst>
              </p:cNvPr>
              <p:cNvSpPr/>
              <p:nvPr userDrawn="1"/>
            </p:nvSpPr>
            <p:spPr>
              <a:xfrm>
                <a:off x="6880778" y="0"/>
                <a:ext cx="2224725" cy="128517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90D04E7D-9EC9-C354-A0DF-5FEB6280346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/>
              <a:stretch>
                <a:fillRect/>
              </a:stretch>
            </p:blipFill>
            <p:spPr>
              <a:xfrm>
                <a:off x="7065436" y="362203"/>
                <a:ext cx="1833468" cy="640638"/>
              </a:xfrm>
              <a:prstGeom prst="rect">
                <a:avLst/>
              </a:prstGeom>
            </p:spPr>
          </p:pic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621181D-33F8-3C32-349E-FEF1EC4E44EB}"/>
                </a:ext>
              </a:extLst>
            </p:cNvPr>
            <p:cNvSpPr/>
            <p:nvPr userDrawn="1"/>
          </p:nvSpPr>
          <p:spPr>
            <a:xfrm>
              <a:off x="6880778" y="207390"/>
              <a:ext cx="2224725" cy="9927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79A6B93-051B-0E3C-A09A-8C91CB6C29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065436" y="362203"/>
              <a:ext cx="1833468" cy="640638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15207A4C-1014-4E50-541D-245ADA4011C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1353" y="97800"/>
            <a:ext cx="1501342" cy="953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D43D82-7059-8930-D310-4FE540A12976}"/>
              </a:ext>
            </a:extLst>
          </p:cNvPr>
          <p:cNvSpPr txBox="1"/>
          <p:nvPr userDrawn="1"/>
        </p:nvSpPr>
        <p:spPr>
          <a:xfrm>
            <a:off x="72895" y="982058"/>
            <a:ext cx="25982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>
                <a:solidFill>
                  <a:srgbClr val="27369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Higher Education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27369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Connector Catalog</a:t>
            </a:r>
          </a:p>
        </p:txBody>
      </p:sp>
    </p:spTree>
    <p:extLst>
      <p:ext uri="{BB962C8B-B14F-4D97-AF65-F5344CB8AC3E}">
        <p14:creationId xmlns:p14="http://schemas.microsoft.com/office/powerpoint/2010/main" val="220398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9A03B-CDC1-3C4C-836F-A40AA4A545B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BABC68-8A38-A9F9-B8A5-93E4A99417F1}"/>
              </a:ext>
            </a:extLst>
          </p:cNvPr>
          <p:cNvSpPr/>
          <p:nvPr userDrawn="1"/>
        </p:nvSpPr>
        <p:spPr>
          <a:xfrm>
            <a:off x="9509760" y="121920"/>
            <a:ext cx="2506133" cy="11163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69E178-9F7C-2763-DCDF-BA66CD1865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2520" y="432386"/>
            <a:ext cx="1553373" cy="54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829790-B967-2E1A-8CA1-46F04E700A5C}"/>
              </a:ext>
            </a:extLst>
          </p:cNvPr>
          <p:cNvSpPr/>
          <p:nvPr userDrawn="1"/>
        </p:nvSpPr>
        <p:spPr>
          <a:xfrm>
            <a:off x="9509760" y="121920"/>
            <a:ext cx="2506133" cy="11163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7" descr="content_lines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5700"/>
            <a:ext cx="12192000" cy="570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612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273691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22000" y="6356351"/>
            <a:ext cx="66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273691"/>
                </a:solidFill>
                <a:latin typeface="Calibri" charset="0"/>
              </a:defRPr>
            </a:lvl1pPr>
          </a:lstStyle>
          <a:p>
            <a:fld id="{228445B5-9FB4-EF4E-A0D7-16E4E842EFC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3AB49C-4E29-D950-BDE0-7BC53343E1DA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164991" y="485083"/>
            <a:ext cx="1850902" cy="49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01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90" r:id="rId4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2700" b="1" kern="1200">
          <a:solidFill>
            <a:srgbClr val="273691"/>
          </a:solidFill>
          <a:latin typeface="Arial"/>
          <a:ea typeface="ＭＳ Ｐゴシック" charset="0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700">
          <a:solidFill>
            <a:srgbClr val="27369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rgbClr val="27369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273691"/>
        </a:buClr>
        <a:buFont typeface="Arial" charset="0"/>
        <a:buChar char="•"/>
        <a:defRPr sz="2000" kern="1200">
          <a:solidFill>
            <a:schemeClr val="tx1"/>
          </a:solidFill>
          <a:latin typeface="Arial"/>
          <a:ea typeface="Arial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273691"/>
        </a:buClr>
        <a:buFont typeface="Arial" charset="0"/>
        <a:buChar char="•"/>
        <a:defRPr sz="1600" kern="1200">
          <a:solidFill>
            <a:schemeClr val="tx1"/>
          </a:solidFill>
          <a:latin typeface="Arial"/>
          <a:ea typeface="Arial" charset="0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273691"/>
        </a:buClr>
        <a:buFont typeface="Arial" charset="0"/>
        <a:buChar char="•"/>
        <a:defRPr sz="1600" kern="1200">
          <a:solidFill>
            <a:schemeClr val="tx1"/>
          </a:solidFill>
          <a:latin typeface="Arial"/>
          <a:ea typeface="Arial" charset="0"/>
          <a:cs typeface="Arial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273691"/>
        </a:buClr>
        <a:buFont typeface="Arial" charset="0"/>
        <a:buChar char="•"/>
        <a:defRPr sz="1600" kern="1200">
          <a:solidFill>
            <a:schemeClr val="tx1"/>
          </a:solidFill>
          <a:latin typeface="Arial"/>
          <a:ea typeface="Arial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10" Type="http://schemas.openxmlformats.org/officeDocument/2006/relationships/image" Target="../media/image8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9043A-33F0-AAC2-1A99-E3360B4340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ACI Payment Plan to Colleague SaaS</a:t>
            </a:r>
            <a:br>
              <a:rPr lang="en-US" sz="3200" dirty="0"/>
            </a:br>
            <a:r>
              <a:rPr lang="en-US" sz="3200" dirty="0"/>
              <a:t>IData Integration Connector Demo</a:t>
            </a:r>
            <a:endParaRPr lang="en-US" dirty="0"/>
          </a:p>
        </p:txBody>
      </p:sp>
      <p:pic>
        <p:nvPicPr>
          <p:cNvPr id="1028" name="Picture 4" descr="ACI Worldwide | Nacha Preferred Partner">
            <a:extLst>
              <a:ext uri="{FF2B5EF4-FFF2-40B4-BE49-F238E27FC236}">
                <a16:creationId xmlns:a16="http://schemas.microsoft.com/office/drawing/2014/main" id="{D31E186C-C2F0-BB28-1B05-5EA955E1C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543" y="580878"/>
            <a:ext cx="3037724" cy="33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E9811B17-217C-971A-812C-9EE2F1358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600449"/>
            <a:ext cx="8534400" cy="759677"/>
          </a:xfrm>
        </p:spPr>
        <p:txBody>
          <a:bodyPr>
            <a:normAutofit/>
          </a:bodyPr>
          <a:lstStyle/>
          <a:p>
            <a:r>
              <a:rPr lang="en-US" dirty="0"/>
              <a:t>Brian Parish, IData CEO and Founder</a:t>
            </a:r>
          </a:p>
          <a:p>
            <a:r>
              <a:rPr lang="en-US" dirty="0"/>
              <a:t>Marc Carrion, IData Lead Integration Architect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1A8F77-0116-79C9-AD72-02E554D85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6647" y="284236"/>
            <a:ext cx="1878753" cy="84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26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29">
            <a:extLst>
              <a:ext uri="{FF2B5EF4-FFF2-40B4-BE49-F238E27FC236}">
                <a16:creationId xmlns:a16="http://schemas.microsoft.com/office/drawing/2014/main" id="{70F9B080-39E3-6E7C-E981-225CEC55B34C}"/>
              </a:ext>
            </a:extLst>
          </p:cNvPr>
          <p:cNvSpPr/>
          <p:nvPr/>
        </p:nvSpPr>
        <p:spPr>
          <a:xfrm>
            <a:off x="368362" y="1550298"/>
            <a:ext cx="5611210" cy="3004356"/>
          </a:xfrm>
          <a:prstGeom prst="roundRect">
            <a:avLst/>
          </a:prstGeom>
          <a:solidFill>
            <a:schemeClr val="bg1"/>
          </a:solidFill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Alternate Process 40">
            <a:extLst>
              <a:ext uri="{FF2B5EF4-FFF2-40B4-BE49-F238E27FC236}">
                <a16:creationId xmlns:a16="http://schemas.microsoft.com/office/drawing/2014/main" id="{97B4F62B-BF85-D63A-7E96-8C4CAD9209FD}"/>
              </a:ext>
            </a:extLst>
          </p:cNvPr>
          <p:cNvSpPr/>
          <p:nvPr/>
        </p:nvSpPr>
        <p:spPr>
          <a:xfrm>
            <a:off x="1064485" y="3465847"/>
            <a:ext cx="2092395" cy="709439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Alternate Process 39">
            <a:extLst>
              <a:ext uri="{FF2B5EF4-FFF2-40B4-BE49-F238E27FC236}">
                <a16:creationId xmlns:a16="http://schemas.microsoft.com/office/drawing/2014/main" id="{E71F94DB-B6DB-F535-2F17-97E0705E687E}"/>
              </a:ext>
            </a:extLst>
          </p:cNvPr>
          <p:cNvSpPr/>
          <p:nvPr/>
        </p:nvSpPr>
        <p:spPr>
          <a:xfrm>
            <a:off x="4872044" y="2408179"/>
            <a:ext cx="950892" cy="1964851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Alternate Process 35">
            <a:extLst>
              <a:ext uri="{FF2B5EF4-FFF2-40B4-BE49-F238E27FC236}">
                <a16:creationId xmlns:a16="http://schemas.microsoft.com/office/drawing/2014/main" id="{F8943883-DDDB-FB46-AF60-131F817BBB92}"/>
              </a:ext>
            </a:extLst>
          </p:cNvPr>
          <p:cNvSpPr/>
          <p:nvPr/>
        </p:nvSpPr>
        <p:spPr>
          <a:xfrm>
            <a:off x="1634117" y="2417062"/>
            <a:ext cx="3019316" cy="897239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287600" y="315741"/>
            <a:ext cx="9361802" cy="963612"/>
          </a:xfrm>
        </p:spPr>
        <p:txBody>
          <a:bodyPr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Integration Architecture and Scope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6244803" y="1609131"/>
            <a:ext cx="17112" cy="345904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0169201" y="1609131"/>
            <a:ext cx="1654437" cy="4178132"/>
          </a:xfrm>
          <a:prstGeom prst="roundRect">
            <a:avLst/>
          </a:prstGeom>
          <a:noFill/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10291059" y="2499800"/>
            <a:ext cx="1441410" cy="2708425"/>
          </a:xfrm>
          <a:prstGeom prst="roundRect">
            <a:avLst/>
          </a:prstGeom>
          <a:noFill/>
          <a:ln w="2222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EB0AA6D-F967-4CD9-9B06-764DD3BC4517}"/>
              </a:ext>
            </a:extLst>
          </p:cNvPr>
          <p:cNvSpPr txBox="1"/>
          <p:nvPr/>
        </p:nvSpPr>
        <p:spPr>
          <a:xfrm>
            <a:off x="6517877" y="1453359"/>
            <a:ext cx="3575931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latin typeface="+mn-lt"/>
                <a:ea typeface="ＭＳ Ｐゴシック" charset="-128"/>
              </a:rPr>
              <a:t>Web Service Transactions: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Get Student Balance (WS)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Validate Student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Get Current Balance by Term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Get Pending Financial Aid by Term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Update Payment Plan Status (WS)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Balance Update and Adjustment  (WS)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Post Payments  (WS) </a:t>
            </a:r>
          </a:p>
          <a:p>
            <a:pPr>
              <a:defRPr/>
            </a:pPr>
            <a:endParaRPr lang="en-US" sz="1600" b="1" dirty="0">
              <a:latin typeface="+mn-lt"/>
              <a:ea typeface="ＭＳ Ｐゴシック" charset="-128"/>
            </a:endParaRPr>
          </a:p>
        </p:txBody>
      </p:sp>
      <p:pic>
        <p:nvPicPr>
          <p:cNvPr id="39" name="Picture 53">
            <a:extLst>
              <a:ext uri="{FF2B5EF4-FFF2-40B4-BE49-F238E27FC236}">
                <a16:creationId xmlns:a16="http://schemas.microsoft.com/office/drawing/2014/main" id="{66EFAD50-BB9F-4FD9-844F-AE6FE00EA6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5624" y="1843359"/>
            <a:ext cx="913100" cy="41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102F45B3-3723-4099-8981-449319FEBA84}"/>
              </a:ext>
            </a:extLst>
          </p:cNvPr>
          <p:cNvSpPr/>
          <p:nvPr/>
        </p:nvSpPr>
        <p:spPr>
          <a:xfrm>
            <a:off x="10383580" y="2640197"/>
            <a:ext cx="1196845" cy="110100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ACI</a:t>
            </a:r>
          </a:p>
          <a:p>
            <a:pPr algn="ctr"/>
            <a:r>
              <a:rPr lang="en-US" sz="1200" dirty="0"/>
              <a:t>Web Services</a:t>
            </a:r>
          </a:p>
          <a:p>
            <a:pPr algn="ctr"/>
            <a:r>
              <a:rPr lang="en-US" sz="1200" dirty="0"/>
              <a:t>(Outbound)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61A03E1C-1D4A-4B21-98BB-7C0D19D0BCEE}"/>
              </a:ext>
            </a:extLst>
          </p:cNvPr>
          <p:cNvSpPr/>
          <p:nvPr/>
        </p:nvSpPr>
        <p:spPr>
          <a:xfrm>
            <a:off x="10423189" y="3907162"/>
            <a:ext cx="1196845" cy="110101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ACI Batch</a:t>
            </a:r>
          </a:p>
          <a:p>
            <a:pPr algn="ctr"/>
            <a:r>
              <a:rPr lang="en-US" sz="1200" dirty="0"/>
              <a:t>inbound </a:t>
            </a:r>
          </a:p>
          <a:p>
            <a:pPr algn="ctr"/>
            <a:r>
              <a:rPr lang="en-US" sz="1200" dirty="0"/>
              <a:t>&amp; outbound</a:t>
            </a:r>
          </a:p>
          <a:p>
            <a:pPr algn="ctr"/>
            <a:r>
              <a:rPr lang="en-US" sz="1200" dirty="0"/>
              <a:t>(sftp)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E4794A7-4947-4C75-85A5-8FEC7E9CC35A}"/>
              </a:ext>
            </a:extLst>
          </p:cNvPr>
          <p:cNvSpPr txBox="1"/>
          <p:nvPr/>
        </p:nvSpPr>
        <p:spPr>
          <a:xfrm>
            <a:off x="6157239" y="5390810"/>
            <a:ext cx="259763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Email Notifications: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>
                <a:latin typeface="+mn-lt"/>
                <a:ea typeface="ＭＳ Ｐゴシック" charset="-128"/>
              </a:rPr>
              <a:t>ACI Payment Transaction Report</a:t>
            </a:r>
            <a:endParaRPr lang="en-US" sz="1400" b="1" dirty="0">
              <a:latin typeface="+mn-lt"/>
              <a:ea typeface="ＭＳ Ｐゴシック" charset="-128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20CCA675-D5F9-4BBA-B05E-B364B0C76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0277" y="5272231"/>
            <a:ext cx="705854" cy="705854"/>
          </a:xfrm>
          <a:prstGeom prst="rect">
            <a:avLst/>
          </a:prstGeom>
        </p:spPr>
      </p:pic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77CE1AA6-62D5-415D-A895-4EC1AB808AF2}"/>
              </a:ext>
            </a:extLst>
          </p:cNvPr>
          <p:cNvCxnSpPr>
            <a:cxnSpLocks/>
            <a:endCxn id="66" idx="0"/>
          </p:cNvCxnSpPr>
          <p:nvPr/>
        </p:nvCxnSpPr>
        <p:spPr>
          <a:xfrm rot="16200000" flipH="1">
            <a:off x="5060759" y="4509786"/>
            <a:ext cx="1076640" cy="44825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4"/>
            </a:solidFill>
            <a:prstDash val="lgDash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" name="Picture 32">
            <a:extLst>
              <a:ext uri="{FF2B5EF4-FFF2-40B4-BE49-F238E27FC236}">
                <a16:creationId xmlns:a16="http://schemas.microsoft.com/office/drawing/2014/main" id="{953199AF-C1BB-4298-D672-4BEACD93F3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08" y="1609131"/>
            <a:ext cx="1269107" cy="762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0CD3DD91-EDF3-705A-ADD6-D6FF1F32EDCE}"/>
              </a:ext>
            </a:extLst>
          </p:cNvPr>
          <p:cNvSpPr txBox="1"/>
          <p:nvPr/>
        </p:nvSpPr>
        <p:spPr>
          <a:xfrm>
            <a:off x="2079317" y="2719155"/>
            <a:ext cx="19924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</a:rPr>
              <a:t>Payment Plans</a:t>
            </a:r>
          </a:p>
          <a:p>
            <a:pPr algn="ctr">
              <a:defRPr/>
            </a:pPr>
            <a:r>
              <a:rPr lang="en-US" sz="1400" b="1" dirty="0">
                <a:latin typeface="+mn-lt"/>
              </a:rPr>
              <a:t>Transactions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EFB9639-4E7A-DA1B-44EC-74A886ACC469}"/>
              </a:ext>
            </a:extLst>
          </p:cNvPr>
          <p:cNvSpPr txBox="1"/>
          <p:nvPr/>
        </p:nvSpPr>
        <p:spPr>
          <a:xfrm>
            <a:off x="4872044" y="2462398"/>
            <a:ext cx="950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</a:rPr>
              <a:t>ACI</a:t>
            </a:r>
          </a:p>
          <a:p>
            <a:pPr algn="ctr">
              <a:defRPr/>
            </a:pPr>
            <a:r>
              <a:rPr lang="en-US" sz="1400" b="1" dirty="0">
                <a:latin typeface="+mn-lt"/>
              </a:rPr>
              <a:t>Connector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6C128A1-B955-3D1B-155B-2A759FB488F0}"/>
              </a:ext>
            </a:extLst>
          </p:cNvPr>
          <p:cNvCxnSpPr/>
          <p:nvPr/>
        </p:nvCxnSpPr>
        <p:spPr>
          <a:xfrm flipH="1">
            <a:off x="4451064" y="3029354"/>
            <a:ext cx="596364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3D2860F4-1546-2EFA-23D9-D6BDB6FA491A}"/>
              </a:ext>
            </a:extLst>
          </p:cNvPr>
          <p:cNvSpPr txBox="1"/>
          <p:nvPr/>
        </p:nvSpPr>
        <p:spPr>
          <a:xfrm>
            <a:off x="1098038" y="3656212"/>
            <a:ext cx="19924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</a:rPr>
              <a:t>SIS/ERP Connectors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1FA0F1C-018F-0C7F-7160-D52AF20458F7}"/>
              </a:ext>
            </a:extLst>
          </p:cNvPr>
          <p:cNvCxnSpPr>
            <a:cxnSpLocks/>
          </p:cNvCxnSpPr>
          <p:nvPr/>
        </p:nvCxnSpPr>
        <p:spPr>
          <a:xfrm flipV="1">
            <a:off x="2094282" y="3052476"/>
            <a:ext cx="16400" cy="542279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63">
            <a:extLst>
              <a:ext uri="{FF2B5EF4-FFF2-40B4-BE49-F238E27FC236}">
                <a16:creationId xmlns:a16="http://schemas.microsoft.com/office/drawing/2014/main" id="{B43C3C41-5883-5F5A-EE6A-2E4D8CB1F1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619" y="1669016"/>
            <a:ext cx="769956" cy="577467"/>
          </a:xfrm>
          <a:prstGeom prst="rect">
            <a:avLst/>
          </a:prstGeom>
        </p:spPr>
      </p:pic>
      <p:sp>
        <p:nvSpPr>
          <p:cNvPr id="65" name="Rounded Rectangle 32">
            <a:extLst>
              <a:ext uri="{FF2B5EF4-FFF2-40B4-BE49-F238E27FC236}">
                <a16:creationId xmlns:a16="http://schemas.microsoft.com/office/drawing/2014/main" id="{8BC3F6ED-EEEC-535C-BF71-62713F8E70B4}"/>
              </a:ext>
            </a:extLst>
          </p:cNvPr>
          <p:cNvSpPr/>
          <p:nvPr/>
        </p:nvSpPr>
        <p:spPr>
          <a:xfrm>
            <a:off x="280221" y="4716350"/>
            <a:ext cx="1424416" cy="1182703"/>
          </a:xfrm>
          <a:prstGeom prst="roundRect">
            <a:avLst/>
          </a:prstGeom>
          <a:noFill/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0EF9B64-0EF4-C282-C83C-6CE938D12ACF}"/>
              </a:ext>
            </a:extLst>
          </p:cNvPr>
          <p:cNvSpPr txBox="1"/>
          <p:nvPr/>
        </p:nvSpPr>
        <p:spPr>
          <a:xfrm>
            <a:off x="191348" y="5498531"/>
            <a:ext cx="16386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>
                <a:latin typeface="+mn-lt"/>
              </a:rPr>
              <a:t>On Premise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4E6577F-E21D-2126-1585-E59B1C7C06FE}"/>
              </a:ext>
            </a:extLst>
          </p:cNvPr>
          <p:cNvSpPr txBox="1"/>
          <p:nvPr/>
        </p:nvSpPr>
        <p:spPr>
          <a:xfrm>
            <a:off x="2131280" y="2429572"/>
            <a:ext cx="19924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</a:rPr>
              <a:t>Student AR Core </a:t>
            </a:r>
          </a:p>
        </p:txBody>
      </p:sp>
      <p:sp>
        <p:nvSpPr>
          <p:cNvPr id="73" name="Rounded Rectangle 32">
            <a:extLst>
              <a:ext uri="{FF2B5EF4-FFF2-40B4-BE49-F238E27FC236}">
                <a16:creationId xmlns:a16="http://schemas.microsoft.com/office/drawing/2014/main" id="{16969F05-E888-6C27-B120-51182C160503}"/>
              </a:ext>
            </a:extLst>
          </p:cNvPr>
          <p:cNvSpPr/>
          <p:nvPr/>
        </p:nvSpPr>
        <p:spPr>
          <a:xfrm>
            <a:off x="1756025" y="4719781"/>
            <a:ext cx="1424416" cy="1182703"/>
          </a:xfrm>
          <a:prstGeom prst="roundRect">
            <a:avLst/>
          </a:prstGeom>
          <a:noFill/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8B6A2FD-6EDA-C460-F429-1BF6B1653447}"/>
              </a:ext>
            </a:extLst>
          </p:cNvPr>
          <p:cNvSpPr txBox="1"/>
          <p:nvPr/>
        </p:nvSpPr>
        <p:spPr>
          <a:xfrm>
            <a:off x="1612814" y="5553907"/>
            <a:ext cx="16386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>
                <a:latin typeface="+mn-lt"/>
              </a:rPr>
              <a:t>On Premise</a:t>
            </a:r>
          </a:p>
        </p:txBody>
      </p:sp>
      <p:sp>
        <p:nvSpPr>
          <p:cNvPr id="76" name="Rectangle: Rounded Corners 44">
            <a:extLst>
              <a:ext uri="{FF2B5EF4-FFF2-40B4-BE49-F238E27FC236}">
                <a16:creationId xmlns:a16="http://schemas.microsoft.com/office/drawing/2014/main" id="{88F29568-2D0E-0D41-5CCF-D336B589F3D4}"/>
              </a:ext>
            </a:extLst>
          </p:cNvPr>
          <p:cNvSpPr/>
          <p:nvPr/>
        </p:nvSpPr>
        <p:spPr>
          <a:xfrm>
            <a:off x="3271610" y="4722809"/>
            <a:ext cx="1775818" cy="118270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SaaS APIs</a:t>
            </a:r>
          </a:p>
          <a:p>
            <a:pPr algn="ctr"/>
            <a:endParaRPr lang="en-US" sz="1600" dirty="0"/>
          </a:p>
          <a:p>
            <a:pPr algn="ctr"/>
            <a:endParaRPr lang="en-US" sz="1600" dirty="0"/>
          </a:p>
          <a:p>
            <a:pPr algn="ctr"/>
            <a:endParaRPr lang="en-US" sz="1600" dirty="0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A15BD88-A359-AE64-9B8B-23FEBC8F33E4}"/>
              </a:ext>
            </a:extLst>
          </p:cNvPr>
          <p:cNvCxnSpPr>
            <a:cxnSpLocks/>
          </p:cNvCxnSpPr>
          <p:nvPr/>
        </p:nvCxnSpPr>
        <p:spPr>
          <a:xfrm flipH="1" flipV="1">
            <a:off x="2175062" y="4034314"/>
            <a:ext cx="172183" cy="669101"/>
          </a:xfrm>
          <a:prstGeom prst="line">
            <a:avLst/>
          </a:prstGeom>
          <a:ln w="254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D8F6892-77E1-DBFA-0492-8E59375F845E}"/>
              </a:ext>
            </a:extLst>
          </p:cNvPr>
          <p:cNvCxnSpPr>
            <a:cxnSpLocks/>
          </p:cNvCxnSpPr>
          <p:nvPr/>
        </p:nvCxnSpPr>
        <p:spPr>
          <a:xfrm flipV="1">
            <a:off x="1301698" y="4056572"/>
            <a:ext cx="520300" cy="630878"/>
          </a:xfrm>
          <a:prstGeom prst="line">
            <a:avLst/>
          </a:prstGeom>
          <a:ln w="254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cxnSpLocks/>
          </p:cNvCxnSpPr>
          <p:nvPr/>
        </p:nvCxnSpPr>
        <p:spPr>
          <a:xfrm flipH="1">
            <a:off x="5594168" y="3406788"/>
            <a:ext cx="4941456" cy="22212"/>
          </a:xfrm>
          <a:prstGeom prst="line">
            <a:avLst/>
          </a:prstGeom>
          <a:ln w="38100">
            <a:solidFill>
              <a:srgbClr val="00B0F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 flipV="1">
            <a:off x="5541402" y="3295484"/>
            <a:ext cx="4881787" cy="3235"/>
          </a:xfrm>
          <a:prstGeom prst="line">
            <a:avLst/>
          </a:prstGeom>
          <a:ln w="38100">
            <a:solidFill>
              <a:srgbClr val="00B0F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8D6A513A-083E-3141-DB6A-78FDE67938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5062" y="1593395"/>
            <a:ext cx="1078294" cy="68463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EA3EF45B-62A6-2F64-B704-4235088D85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193" y="4893874"/>
            <a:ext cx="1312604" cy="576969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7F6BAEA4-49C5-A69E-50DB-8BA132A8AF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0667" y="4913090"/>
            <a:ext cx="1372292" cy="569275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B7F29B46-374E-B67D-8286-31486D12C7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75808" y="5124481"/>
            <a:ext cx="1187565" cy="532658"/>
          </a:xfrm>
          <a:prstGeom prst="rect">
            <a:avLst/>
          </a:prstGeom>
        </p:spPr>
      </p:pic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0B11D23-3DEE-ED5B-AE34-78AE76B56253}"/>
              </a:ext>
            </a:extLst>
          </p:cNvPr>
          <p:cNvCxnSpPr>
            <a:cxnSpLocks/>
          </p:cNvCxnSpPr>
          <p:nvPr/>
        </p:nvCxnSpPr>
        <p:spPr>
          <a:xfrm flipH="1" flipV="1">
            <a:off x="2429910" y="4025446"/>
            <a:ext cx="1121867" cy="800153"/>
          </a:xfrm>
          <a:prstGeom prst="line">
            <a:avLst/>
          </a:prstGeom>
          <a:ln w="254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182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0" grpId="0" animBg="1"/>
      <p:bldP spid="36" grpId="0" animBg="1"/>
      <p:bldP spid="58" grpId="0"/>
      <p:bldP spid="44" grpId="0"/>
      <p:bldP spid="48" grpId="0"/>
      <p:bldP spid="62" grpId="0"/>
      <p:bldP spid="65" grpId="0" animBg="1"/>
      <p:bldP spid="69" grpId="0"/>
      <p:bldP spid="70" grpId="0"/>
      <p:bldP spid="73" grpId="0" animBg="1"/>
      <p:bldP spid="74" grpId="0"/>
      <p:bldP spid="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C3055178-CEF7-4CF0-5086-3CC66C688118}"/>
              </a:ext>
            </a:extLst>
          </p:cNvPr>
          <p:cNvSpPr/>
          <p:nvPr/>
        </p:nvSpPr>
        <p:spPr>
          <a:xfrm>
            <a:off x="4412367" y="2911720"/>
            <a:ext cx="1306521" cy="170371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287600" y="315741"/>
            <a:ext cx="9361802" cy="963612"/>
          </a:xfrm>
        </p:spPr>
        <p:txBody>
          <a:bodyPr/>
          <a:lstStyle/>
          <a:p>
            <a:pPr eaLnBrk="1" hangingPunct="1"/>
            <a:r>
              <a:rPr lang="en-US" sz="2400" dirty="0"/>
              <a:t>Colleague SaaS Connector</a:t>
            </a:r>
            <a:endParaRPr lang="en-US" b="1" dirty="0">
              <a:latin typeface="Arial" charset="0"/>
              <a:cs typeface="Arial" charset="0"/>
            </a:endParaRP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6089556" y="1538868"/>
            <a:ext cx="27393" cy="365754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0024235" y="1877612"/>
            <a:ext cx="1654437" cy="3572417"/>
          </a:xfrm>
          <a:prstGeom prst="roundRect">
            <a:avLst/>
          </a:prstGeom>
          <a:noFill/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10146093" y="2628040"/>
            <a:ext cx="1441410" cy="2615356"/>
          </a:xfrm>
          <a:prstGeom prst="roundRect">
            <a:avLst/>
          </a:prstGeom>
          <a:noFill/>
          <a:ln w="2222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53">
            <a:extLst>
              <a:ext uri="{FF2B5EF4-FFF2-40B4-BE49-F238E27FC236}">
                <a16:creationId xmlns:a16="http://schemas.microsoft.com/office/drawing/2014/main" id="{66EFAD50-BB9F-4FD9-844F-AE6FE00EA6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903" y="2047378"/>
            <a:ext cx="913100" cy="41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102F45B3-3723-4099-8981-449319FEBA84}"/>
              </a:ext>
            </a:extLst>
          </p:cNvPr>
          <p:cNvSpPr/>
          <p:nvPr/>
        </p:nvSpPr>
        <p:spPr>
          <a:xfrm>
            <a:off x="10238614" y="2768436"/>
            <a:ext cx="1196845" cy="110100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ACI</a:t>
            </a:r>
          </a:p>
          <a:p>
            <a:pPr algn="ctr"/>
            <a:r>
              <a:rPr lang="en-US" sz="1200" dirty="0"/>
              <a:t>Web Services</a:t>
            </a:r>
          </a:p>
          <a:p>
            <a:pPr algn="ctr"/>
            <a:r>
              <a:rPr lang="en-US" sz="1200" dirty="0"/>
              <a:t>(Outbound)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61A03E1C-1D4A-4B21-98BB-7C0D19D0BCEE}"/>
              </a:ext>
            </a:extLst>
          </p:cNvPr>
          <p:cNvSpPr/>
          <p:nvPr/>
        </p:nvSpPr>
        <p:spPr>
          <a:xfrm>
            <a:off x="10278223" y="4035401"/>
            <a:ext cx="1196845" cy="110101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ACI Batch</a:t>
            </a:r>
          </a:p>
          <a:p>
            <a:pPr algn="ctr"/>
            <a:r>
              <a:rPr lang="en-US" sz="1200" dirty="0"/>
              <a:t>inbound </a:t>
            </a:r>
          </a:p>
          <a:p>
            <a:pPr algn="ctr"/>
            <a:r>
              <a:rPr lang="en-US" sz="1200" dirty="0"/>
              <a:t>&amp; outbound</a:t>
            </a:r>
          </a:p>
          <a:p>
            <a:pPr algn="ctr"/>
            <a:r>
              <a:rPr lang="en-US" sz="1200" dirty="0"/>
              <a:t>(sftp)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E4794A7-4947-4C75-85A5-8FEC7E9CC35A}"/>
              </a:ext>
            </a:extLst>
          </p:cNvPr>
          <p:cNvSpPr txBox="1"/>
          <p:nvPr/>
        </p:nvSpPr>
        <p:spPr>
          <a:xfrm>
            <a:off x="6029250" y="5504366"/>
            <a:ext cx="259763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Email Notifications: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b="1" dirty="0">
                <a:latin typeface="+mn-lt"/>
                <a:ea typeface="ＭＳ Ｐゴシック" charset="-128"/>
              </a:rPr>
              <a:t>ACI Payment Transaction Report</a:t>
            </a:r>
            <a:endParaRPr lang="en-US" sz="1400" b="1" dirty="0">
              <a:latin typeface="+mn-lt"/>
              <a:ea typeface="ＭＳ Ｐゴシック" charset="-128"/>
            </a:endParaRPr>
          </a:p>
        </p:txBody>
      </p:sp>
      <p:cxnSp>
        <p:nvCxnSpPr>
          <p:cNvPr id="35" name="Straight Connector 34"/>
          <p:cNvCxnSpPr>
            <a:cxnSpLocks/>
          </p:cNvCxnSpPr>
          <p:nvPr/>
        </p:nvCxnSpPr>
        <p:spPr>
          <a:xfrm flipH="1">
            <a:off x="5616635" y="3531792"/>
            <a:ext cx="4778268" cy="0"/>
          </a:xfrm>
          <a:prstGeom prst="line">
            <a:avLst/>
          </a:prstGeom>
          <a:ln w="38100">
            <a:solidFill>
              <a:srgbClr val="00B0F0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>
            <a:off x="5547732" y="3412831"/>
            <a:ext cx="4847171" cy="0"/>
          </a:xfrm>
          <a:prstGeom prst="line">
            <a:avLst/>
          </a:prstGeom>
          <a:ln w="38100">
            <a:solidFill>
              <a:srgbClr val="00B0F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>
            <a:extLst>
              <a:ext uri="{FF2B5EF4-FFF2-40B4-BE49-F238E27FC236}">
                <a16:creationId xmlns:a16="http://schemas.microsoft.com/office/drawing/2014/main" id="{20CCA675-D5F9-4BBA-B05E-B364B0C76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4671" y="5430849"/>
            <a:ext cx="508434" cy="508434"/>
          </a:xfrm>
          <a:prstGeom prst="rect">
            <a:avLst/>
          </a:prstGeom>
        </p:spPr>
      </p:pic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77CE1AA6-62D5-415D-A895-4EC1AB808AF2}"/>
              </a:ext>
            </a:extLst>
          </p:cNvPr>
          <p:cNvCxnSpPr>
            <a:cxnSpLocks/>
          </p:cNvCxnSpPr>
          <p:nvPr/>
        </p:nvCxnSpPr>
        <p:spPr>
          <a:xfrm rot="16200000" flipH="1">
            <a:off x="4391484" y="4703048"/>
            <a:ext cx="1262728" cy="701309"/>
          </a:xfrm>
          <a:prstGeom prst="bentConnector3">
            <a:avLst>
              <a:gd name="adj1" fmla="val 100133"/>
            </a:avLst>
          </a:prstGeom>
          <a:ln w="28575">
            <a:solidFill>
              <a:schemeClr val="accent4"/>
            </a:solidFill>
            <a:prstDash val="lgDash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32">
            <a:extLst>
              <a:ext uri="{FF2B5EF4-FFF2-40B4-BE49-F238E27FC236}">
                <a16:creationId xmlns:a16="http://schemas.microsoft.com/office/drawing/2014/main" id="{8A0EBF9B-A491-4415-67AB-CF333C5F2A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493" y="1971802"/>
            <a:ext cx="1204268" cy="675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29">
            <a:extLst>
              <a:ext uri="{FF2B5EF4-FFF2-40B4-BE49-F238E27FC236}">
                <a16:creationId xmlns:a16="http://schemas.microsoft.com/office/drawing/2014/main" id="{D41C0083-F15E-0C17-68B2-81651F6D4C85}"/>
              </a:ext>
            </a:extLst>
          </p:cNvPr>
          <p:cNvSpPr/>
          <p:nvPr/>
        </p:nvSpPr>
        <p:spPr>
          <a:xfrm>
            <a:off x="4182950" y="1877612"/>
            <a:ext cx="1663103" cy="3459047"/>
          </a:xfrm>
          <a:prstGeom prst="roundRect">
            <a:avLst/>
          </a:prstGeom>
          <a:noFill/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9DABED1-A915-9D92-4E0A-349A29ED2C01}"/>
              </a:ext>
            </a:extLst>
          </p:cNvPr>
          <p:cNvCxnSpPr>
            <a:cxnSpLocks/>
          </p:cNvCxnSpPr>
          <p:nvPr/>
        </p:nvCxnSpPr>
        <p:spPr>
          <a:xfrm flipV="1">
            <a:off x="3024554" y="3309748"/>
            <a:ext cx="1564173" cy="9192"/>
          </a:xfrm>
          <a:prstGeom prst="line">
            <a:avLst/>
          </a:prstGeom>
          <a:ln w="38100">
            <a:solidFill>
              <a:srgbClr val="00B0F0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32">
            <a:extLst>
              <a:ext uri="{FF2B5EF4-FFF2-40B4-BE49-F238E27FC236}">
                <a16:creationId xmlns:a16="http://schemas.microsoft.com/office/drawing/2014/main" id="{D3ABE4DD-CF1E-35FA-84A3-AE375FFF3FF6}"/>
              </a:ext>
            </a:extLst>
          </p:cNvPr>
          <p:cNvSpPr/>
          <p:nvPr/>
        </p:nvSpPr>
        <p:spPr>
          <a:xfrm>
            <a:off x="927378" y="1877612"/>
            <a:ext cx="2530760" cy="3521412"/>
          </a:xfrm>
          <a:prstGeom prst="roundRect">
            <a:avLst/>
          </a:prstGeom>
          <a:noFill/>
          <a:ln w="22225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9EADF8-1603-6CCF-D434-D8C62E6DECAA}"/>
              </a:ext>
            </a:extLst>
          </p:cNvPr>
          <p:cNvSpPr txBox="1"/>
          <p:nvPr/>
        </p:nvSpPr>
        <p:spPr>
          <a:xfrm>
            <a:off x="992124" y="3101894"/>
            <a:ext cx="2597639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Colleague Web Services: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/account-receivable-types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/academic-periods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/student-activity-terms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/account-activity-term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/person-hold-types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/person-holds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/person-holds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/accounting-codes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/student-payments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  <a:ea typeface="ＭＳ Ｐゴシック" charset="-128"/>
              </a:rPr>
              <a:t>Plus Others…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b="1" dirty="0">
              <a:latin typeface="+mn-lt"/>
              <a:ea typeface="ＭＳ Ｐゴシック" charset="-128"/>
            </a:endParaRPr>
          </a:p>
        </p:txBody>
      </p:sp>
      <p:sp>
        <p:nvSpPr>
          <p:cNvPr id="6" name="Rectangle: Rounded Corners 44">
            <a:extLst>
              <a:ext uri="{FF2B5EF4-FFF2-40B4-BE49-F238E27FC236}">
                <a16:creationId xmlns:a16="http://schemas.microsoft.com/office/drawing/2014/main" id="{FA3D30BC-AC90-E979-F671-91C7F58795B6}"/>
              </a:ext>
            </a:extLst>
          </p:cNvPr>
          <p:cNvSpPr/>
          <p:nvPr/>
        </p:nvSpPr>
        <p:spPr>
          <a:xfrm>
            <a:off x="1189480" y="2014557"/>
            <a:ext cx="2006142" cy="96716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/>
              <a:t>Colleague</a:t>
            </a:r>
          </a:p>
          <a:p>
            <a:r>
              <a:rPr lang="en-US" sz="1600" dirty="0"/>
              <a:t>SaaS</a:t>
            </a:r>
          </a:p>
          <a:p>
            <a:r>
              <a:rPr lang="en-US" sz="1600" dirty="0"/>
              <a:t>APIs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5017087-9058-6F8A-0C44-A86B873B3544}"/>
              </a:ext>
            </a:extLst>
          </p:cNvPr>
          <p:cNvCxnSpPr>
            <a:cxnSpLocks/>
          </p:cNvCxnSpPr>
          <p:nvPr/>
        </p:nvCxnSpPr>
        <p:spPr>
          <a:xfrm>
            <a:off x="3826112" y="1577898"/>
            <a:ext cx="10697" cy="369997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3E2D702-72B8-5649-724B-C4ECBFD21325}"/>
              </a:ext>
            </a:extLst>
          </p:cNvPr>
          <p:cNvSpPr txBox="1"/>
          <p:nvPr/>
        </p:nvSpPr>
        <p:spPr>
          <a:xfrm>
            <a:off x="1336849" y="1499832"/>
            <a:ext cx="14501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Ellucian Cloud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3E2E91-15F6-6536-0129-9D2CE3DBC407}"/>
              </a:ext>
            </a:extLst>
          </p:cNvPr>
          <p:cNvSpPr txBox="1"/>
          <p:nvPr/>
        </p:nvSpPr>
        <p:spPr>
          <a:xfrm>
            <a:off x="4097677" y="1499832"/>
            <a:ext cx="17416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Institution Network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9081F0-FAB6-6F27-0643-4B1B07F22FBB}"/>
              </a:ext>
            </a:extLst>
          </p:cNvPr>
          <p:cNvSpPr txBox="1"/>
          <p:nvPr/>
        </p:nvSpPr>
        <p:spPr>
          <a:xfrm>
            <a:off x="9845855" y="1478817"/>
            <a:ext cx="17416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ACI Cloud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0251E3E-D892-5CEA-7E86-1C6393EAD048}"/>
              </a:ext>
            </a:extLst>
          </p:cNvPr>
          <p:cNvSpPr txBox="1"/>
          <p:nvPr/>
        </p:nvSpPr>
        <p:spPr>
          <a:xfrm>
            <a:off x="4059387" y="3279341"/>
            <a:ext cx="19924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 dirty="0">
                <a:latin typeface="+mn-lt"/>
              </a:rPr>
              <a:t>Student AR </a:t>
            </a:r>
          </a:p>
          <a:p>
            <a:pPr algn="ctr">
              <a:defRPr/>
            </a:pPr>
            <a:r>
              <a:rPr lang="en-US" sz="1400" b="1" dirty="0">
                <a:latin typeface="+mn-lt"/>
              </a:rPr>
              <a:t>Core with </a:t>
            </a:r>
          </a:p>
          <a:p>
            <a:pPr algn="ctr">
              <a:defRPr/>
            </a:pPr>
            <a:r>
              <a:rPr lang="en-US" sz="1400" b="1" dirty="0">
                <a:latin typeface="+mn-lt"/>
              </a:rPr>
              <a:t>Colleague SaaS Connector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FEEB33-93A7-23ED-75B4-0CF9D0E412A9}"/>
              </a:ext>
            </a:extLst>
          </p:cNvPr>
          <p:cNvSpPr txBox="1"/>
          <p:nvPr/>
        </p:nvSpPr>
        <p:spPr>
          <a:xfrm>
            <a:off x="6460879" y="1514254"/>
            <a:ext cx="3575931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latin typeface="+mn-lt"/>
                <a:ea typeface="ＭＳ Ｐゴシック" charset="-128"/>
              </a:rPr>
              <a:t>Web Service Transactions: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Get Student Balance (WS)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Validate Student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Get Current Balance by Term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Get Pending Financial Aid by Term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Update Payment Plan Status (WS)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Balance Update and Adjustment  (WS)</a:t>
            </a:r>
          </a:p>
          <a:p>
            <a:pPr marL="285750" indent="-285750">
              <a:buFont typeface="+mj-lt"/>
              <a:buAutoNum type="arabicPeriod"/>
              <a:defRPr/>
            </a:pPr>
            <a:r>
              <a:rPr lang="en-US" sz="1400" b="1" dirty="0">
                <a:latin typeface="+mn-lt"/>
                <a:ea typeface="ＭＳ Ｐゴシック" charset="-128"/>
              </a:rPr>
              <a:t>Post Payments  (WS) </a:t>
            </a:r>
          </a:p>
          <a:p>
            <a:pPr>
              <a:defRPr/>
            </a:pPr>
            <a:endParaRPr lang="en-US" sz="1600" b="1" dirty="0">
              <a:latin typeface="+mn-lt"/>
              <a:ea typeface="ＭＳ Ｐゴシック" charset="-128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109CB063-E576-97D9-5208-25AA14B0EA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5183" y="2442073"/>
            <a:ext cx="1047082" cy="46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05665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 &amp; Colleague SaaS Integration Demo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B95AED-D036-0D47-9C94-59D09ED653A1}"/>
              </a:ext>
            </a:extLst>
          </p:cNvPr>
          <p:cNvSpPr txBox="1"/>
          <p:nvPr/>
        </p:nvSpPr>
        <p:spPr>
          <a:xfrm>
            <a:off x="-1736203" y="35187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2A478A-EB37-6E54-130D-5A93C8D33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View a student term balance in Colleague Web – SFAV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Log in to ACI to set up payment plan for the student</a:t>
            </a:r>
          </a:p>
          <a:p>
            <a:pPr marL="857250" lvl="1" indent="-457200"/>
            <a:r>
              <a:rPr lang="en-US" sz="1600" dirty="0"/>
              <a:t>Validate student and pull in term balance via web service call</a:t>
            </a:r>
          </a:p>
          <a:p>
            <a:pPr marL="857250" lvl="1" indent="-457200"/>
            <a:r>
              <a:rPr lang="en-US" sz="1600" dirty="0"/>
              <a:t>Confirm payment plan registration in ACI UI</a:t>
            </a:r>
          </a:p>
          <a:p>
            <a:pPr marL="857250" lvl="1" indent="-457200"/>
            <a:r>
              <a:rPr lang="en-US" sz="1600" dirty="0"/>
              <a:t>Update payment plan registration status in colleague via web service call</a:t>
            </a:r>
          </a:p>
          <a:p>
            <a:pPr marL="857250" lvl="1" indent="-457200"/>
            <a:r>
              <a:rPr lang="en-US" sz="1600" dirty="0"/>
              <a:t>View payment plan schedule in ACI UI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Process immediate payment</a:t>
            </a:r>
          </a:p>
          <a:p>
            <a:pPr marL="857250" lvl="1" indent="-457200"/>
            <a:r>
              <a:rPr lang="en-US" sz="1600" dirty="0"/>
              <a:t>Initiate immediate partial payment (for demo purposes)  in ACI UI</a:t>
            </a:r>
          </a:p>
          <a:p>
            <a:pPr marL="857250" lvl="1" indent="-457200"/>
            <a:r>
              <a:rPr lang="en-US" sz="1600" dirty="0"/>
              <a:t>Post payment to Colleague via web service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View payment post results </a:t>
            </a:r>
          </a:p>
          <a:p>
            <a:pPr marL="857250" lvl="1" indent="-457200"/>
            <a:r>
              <a:rPr lang="en-US" sz="1600" dirty="0"/>
              <a:t>View transaction log in IDataHub UI</a:t>
            </a:r>
          </a:p>
          <a:p>
            <a:pPr marL="857250" lvl="1" indent="-457200"/>
            <a:r>
              <a:rPr lang="en-US" sz="1600" dirty="0"/>
              <a:t>View updated student balance in Colleague Web – SFAV</a:t>
            </a:r>
          </a:p>
          <a:p>
            <a:pPr marL="857250" lvl="1" indent="-457200"/>
            <a:r>
              <a:rPr lang="en-US" sz="1600" dirty="0"/>
              <a:t>View student AR details in Colleague – ARAI </a:t>
            </a:r>
          </a:p>
          <a:p>
            <a:pPr marL="857250" lvl="1" indent="-457200"/>
            <a:r>
              <a:rPr lang="en-US" sz="1600" dirty="0"/>
              <a:t>View updated Payment plan status in PERC (optional)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/>
            <a:endParaRPr lang="en-US" dirty="0"/>
          </a:p>
          <a:p>
            <a:pPr marL="857250" lvl="1" indent="-457200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E1C768-0CCE-3E0C-9230-9BBA6BFDC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7619" y="1498182"/>
            <a:ext cx="1501342" cy="9532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3DBE3A-F394-73F5-74CA-FF21FB051A92}"/>
              </a:ext>
            </a:extLst>
          </p:cNvPr>
          <p:cNvSpPr txBox="1"/>
          <p:nvPr/>
        </p:nvSpPr>
        <p:spPr>
          <a:xfrm>
            <a:off x="9149161" y="2382440"/>
            <a:ext cx="25982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>
                <a:solidFill>
                  <a:srgbClr val="27369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Higher Education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27369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Connector Catalog</a:t>
            </a:r>
          </a:p>
        </p:txBody>
      </p:sp>
      <p:pic>
        <p:nvPicPr>
          <p:cNvPr id="7" name="Picture 32">
            <a:extLst>
              <a:ext uri="{FF2B5EF4-FFF2-40B4-BE49-F238E27FC236}">
                <a16:creationId xmlns:a16="http://schemas.microsoft.com/office/drawing/2014/main" id="{DD942609-F055-0955-5E01-6C81B554A1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1937" y="2778847"/>
            <a:ext cx="1932705" cy="108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D9E6CA-1E4B-886B-BBF0-DC412067BF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00009" y="4684328"/>
            <a:ext cx="2096560" cy="940369"/>
          </a:xfrm>
          <a:prstGeom prst="rect">
            <a:avLst/>
          </a:prstGeom>
        </p:spPr>
      </p:pic>
      <p:pic>
        <p:nvPicPr>
          <p:cNvPr id="11" name="Picture 4" descr="ACI Worldwide | Nacha Preferred Partner">
            <a:extLst>
              <a:ext uri="{FF2B5EF4-FFF2-40B4-BE49-F238E27FC236}">
                <a16:creationId xmlns:a16="http://schemas.microsoft.com/office/drawing/2014/main" id="{7146F358-1B35-2571-8CA3-3BDD770CF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420" y="4050027"/>
            <a:ext cx="2495999" cy="27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03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F026F1-7E50-AC40-A512-B5D3C9F10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2626112"/>
            <a:ext cx="10363200" cy="184552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200" dirty="0"/>
              <a:t>Thank You!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Find more information and contact details at:</a:t>
            </a:r>
          </a:p>
          <a:p>
            <a:pPr algn="ctr"/>
            <a:r>
              <a:rPr lang="en-US" dirty="0"/>
              <a:t>www.idatainc.com/aci-payment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F5B63B-1FE0-35C6-09C5-F4A2C5D8FC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22000" y="6356351"/>
            <a:ext cx="660400" cy="365125"/>
          </a:xfrm>
        </p:spPr>
        <p:txBody>
          <a:bodyPr/>
          <a:lstStyle/>
          <a:p>
            <a:fld id="{656967B3-051A-ED46-81F3-46C064A8D92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6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heme/theme1.xml><?xml version="1.0" encoding="utf-8"?>
<a:theme xmlns:a="http://schemas.openxmlformats.org/drawingml/2006/main" name="1_IData_template_v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521ad05a-21cb-4e1c-8b29-5957b6061e06" xsi:nil="true"/>
    <_ip_UnifiedCompliancePolicyUIAction xmlns="http://schemas.microsoft.com/sharepoint/v3" xsi:nil="true"/>
    <Status xmlns="521ad05a-21cb-4e1c-8b29-5957b6061e06" xsi:nil="true"/>
    <_ip_UnifiedCompliancePolicyProperties xmlns="http://schemas.microsoft.com/sharepoint/v3" xsi:nil="true"/>
    <Assigned_x0020_To0 xmlns="521ad05a-21cb-4e1c-8b29-5957b6061e06">
      <UserInfo>
        <DisplayName/>
        <AccountId xsi:nil="true"/>
        <AccountType/>
      </UserInfo>
    </Assigned_x0020_To0>
    <TaxCatchAll xmlns="32e36be1-678a-4159-a315-a565dc59c706" xsi:nil="true"/>
    <lcf76f155ced4ddcb4097134ff3c332f xmlns="521ad05a-21cb-4e1c-8b29-5957b6061e06">
      <Terms xmlns="http://schemas.microsoft.com/office/infopath/2007/PartnerControls"/>
    </lcf76f155ced4ddcb4097134ff3c332f>
    <Iteration xmlns="521ad05a-21cb-4e1c-8b29-5957b6061e06" xsi:nil="true"/>
    <_dlc_DocId xmlns="32e36be1-678a-4159-a315-a565dc59c706">000001-1624640578-8367</_dlc_DocId>
    <_dlc_DocIdUrl xmlns="32e36be1-678a-4159-a315-a565dc59c706">
      <Url>https://regentedu.sharepoint.com/DeliveryServices/_layouts/15/DocIdRedir.aspx?ID=000001-1624640578-8367</Url>
      <Description>000001-1624640578-8367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7212CA99D1DE4798782228D7BE38B1" ma:contentTypeVersion="46" ma:contentTypeDescription="Create a new document." ma:contentTypeScope="" ma:versionID="855c9554016eea38536f35dfae8ac473">
  <xsd:schema xmlns:xsd="http://www.w3.org/2001/XMLSchema" xmlns:xs="http://www.w3.org/2001/XMLSchema" xmlns:p="http://schemas.microsoft.com/office/2006/metadata/properties" xmlns:ns1="http://schemas.microsoft.com/sharepoint/v3" xmlns:ns2="4eb80751-a4ee-4656-89be-0e0814669596" xmlns:ns3="32e36be1-678a-4159-a315-a565dc59c706" xmlns:ns4="521ad05a-21cb-4e1c-8b29-5957b6061e06" targetNamespace="http://schemas.microsoft.com/office/2006/metadata/properties" ma:root="true" ma:fieldsID="0791e714c4e28cb31da008c369a4bb52" ns1:_="" ns2:_="" ns3:_="" ns4:_="">
    <xsd:import namespace="http://schemas.microsoft.com/sharepoint/v3"/>
    <xsd:import namespace="4eb80751-a4ee-4656-89be-0e0814669596"/>
    <xsd:import namespace="32e36be1-678a-4159-a315-a565dc59c706"/>
    <xsd:import namespace="521ad05a-21cb-4e1c-8b29-5957b6061e0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_dlc_DocId" minOccurs="0"/>
                <xsd:element ref="ns3:_dlc_DocIdUrl" minOccurs="0"/>
                <xsd:element ref="ns3:_dlc_DocIdPersistI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Assigned_x0020_To0" minOccurs="0"/>
                <xsd:element ref="ns4:Status" minOccurs="0"/>
                <xsd:element ref="ns4:Iteration" minOccurs="0"/>
                <xsd:element ref="ns4:MediaServiceEventHashCode" minOccurs="0"/>
                <xsd:element ref="ns4:MediaServiceGenerationTim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_Flow_SignoffStatus" minOccurs="0"/>
                <xsd:element ref="ns1:_ip_UnifiedCompliancePolicyProperties" minOccurs="0"/>
                <xsd:element ref="ns1:_ip_UnifiedCompliancePolicyUIAction" minOccurs="0"/>
                <xsd:element ref="ns4:MediaLengthInSeconds" minOccurs="0"/>
                <xsd:element ref="ns4:MediaServiceSearchProperties" minOccurs="0"/>
                <xsd:element ref="ns4:lcf76f155ced4ddcb4097134ff3c332f" minOccurs="0"/>
                <xsd:element ref="ns3:TaxCatchAll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80751-a4ee-4656-89be-0e08146695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36be1-678a-4159-a315-a565dc59c706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33" nillable="true" ma:displayName="Taxonomy Catch All Column" ma:hidden="true" ma:list="{d060d1c9-088a-4ba4-9fb8-22e645ea6b65}" ma:internalName="TaxCatchAll" ma:showField="CatchAllData" ma:web="32e36be1-678a-4159-a315-a565dc59c7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1ad05a-21cb-4e1c-8b29-5957b6061e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Assigned_x0020_To0" ma:index="18" nillable="true" ma:displayName="Assigned To" ma:SharePointGroup="0" ma:internalName="Assigned_x0020_To0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" ma:index="19" nillable="true" ma:displayName="Status" ma:internalName="Status">
      <xsd:simpleType>
        <xsd:restriction base="dms:Note">
          <xsd:maxLength value="255"/>
        </xsd:restriction>
      </xsd:simpleType>
    </xsd:element>
    <xsd:element name="Iteration" ma:index="20" nillable="true" ma:displayName="Iteration" ma:internalName="Iteration">
      <xsd:simpleType>
        <xsd:restriction base="dms:Choice">
          <xsd:enumeration value="I-3"/>
          <xsd:enumeration value="I-4"/>
          <xsd:enumeration value="I-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40560900-dc5f-46e6-9a02-e44b147bd5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813CE6-A82A-41FC-A3E5-1B1F336E169E}">
  <ds:schemaRefs>
    <ds:schemaRef ds:uri="4eb80751-a4ee-4656-89be-0e0814669596"/>
    <ds:schemaRef ds:uri="http://schemas.microsoft.com/sharepoint/v3"/>
    <ds:schemaRef ds:uri="32e36be1-678a-4159-a315-a565dc59c706"/>
    <ds:schemaRef ds:uri="http://purl.org/dc/terms/"/>
    <ds:schemaRef ds:uri="521ad05a-21cb-4e1c-8b29-5957b6061e06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F5F7DD2-A5A3-48C5-9562-02AC28062F5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5BD0DC0-92A7-4F6D-BF2C-690DBA01FA6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A54B11F-8234-4090-A275-7DC60398A474}">
  <ds:schemaRefs>
    <ds:schemaRef ds:uri="32e36be1-678a-4159-a315-a565dc59c706"/>
    <ds:schemaRef ds:uri="4eb80751-a4ee-4656-89be-0e0814669596"/>
    <ds:schemaRef ds:uri="521ad05a-21cb-4e1c-8b29-5957b6061e0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3404</TotalTime>
  <Words>366</Words>
  <Application>Microsoft Office PowerPoint</Application>
  <PresentationFormat>Widescreen</PresentationFormat>
  <Paragraphs>95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1_IData_template_v1</vt:lpstr>
      <vt:lpstr>ACI Payment Plan to Colleague SaaS IData Integration Connector Demo</vt:lpstr>
      <vt:lpstr>Integration Architecture and Scope</vt:lpstr>
      <vt:lpstr>Colleague SaaS Connector</vt:lpstr>
      <vt:lpstr>ACI &amp; Colleague SaaS Integration Demo</vt:lpstr>
      <vt:lpstr>PowerPoint Presentation</vt:lpstr>
    </vt:vector>
  </TitlesOfParts>
  <Company>Bremmer &amp; Goris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Berry</dc:creator>
  <cp:lastModifiedBy>Brian Parish</cp:lastModifiedBy>
  <cp:revision>51</cp:revision>
  <cp:lastPrinted>2017-09-12T17:11:36Z</cp:lastPrinted>
  <dcterms:created xsi:type="dcterms:W3CDTF">2010-01-08T20:14:55Z</dcterms:created>
  <dcterms:modified xsi:type="dcterms:W3CDTF">2025-04-03T21:32:51Z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FolderId">
    <vt:lpwstr/>
  </property>
  <property fmtid="{D5CDD505-2E9C-101B-9397-08002B2CF9AE}" pid="3" name="Offisync_SaveTime">
    <vt:lpwstr/>
  </property>
  <property fmtid="{D5CDD505-2E9C-101B-9397-08002B2CF9AE}" pid="4" name="Offisync_IsSaved">
    <vt:lpwstr>False</vt:lpwstr>
  </property>
  <property fmtid="{D5CDD505-2E9C-101B-9397-08002B2CF9AE}" pid="5" name="Offisync_UniqueId">
    <vt:lpwstr>12630;5050667</vt:lpwstr>
  </property>
  <property fmtid="{D5CDD505-2E9C-101B-9397-08002B2CF9AE}" pid="6" name="CentralDesktop_MDAdded">
    <vt:lpwstr>True</vt:lpwstr>
  </property>
  <property fmtid="{D5CDD505-2E9C-101B-9397-08002B2CF9AE}" pid="7" name="Offisync_FileTitle">
    <vt:lpwstr/>
  </property>
  <property fmtid="{D5CDD505-2E9C-101B-9397-08002B2CF9AE}" pid="8" name="Offisync_UpdateToken">
    <vt:lpwstr>2010-01-08T15:24:37-0500</vt:lpwstr>
  </property>
  <property fmtid="{D5CDD505-2E9C-101B-9397-08002B2CF9AE}" pid="9" name="Offisync_ProviderName">
    <vt:lpwstr>Central Desktop</vt:lpwstr>
  </property>
  <property fmtid="{D5CDD505-2E9C-101B-9397-08002B2CF9AE}" pid="10" name="ContentTypeId">
    <vt:lpwstr>0x0101009A7212CA99D1DE4798782228D7BE38B1</vt:lpwstr>
  </property>
  <property fmtid="{D5CDD505-2E9C-101B-9397-08002B2CF9AE}" pid="11" name="_dlc_DocIdItemGuid">
    <vt:lpwstr>e176034b-2a5f-43ed-9fa6-b91d06fde0f1</vt:lpwstr>
  </property>
  <property fmtid="{D5CDD505-2E9C-101B-9397-08002B2CF9AE}" pid="12" name="MediaServiceImageTags">
    <vt:lpwstr/>
  </property>
</Properties>
</file>